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6" r:id="rId2"/>
    <p:sldId id="257" r:id="rId3"/>
    <p:sldId id="296" r:id="rId4"/>
    <p:sldId id="297" r:id="rId5"/>
    <p:sldId id="298" r:id="rId6"/>
    <p:sldId id="299" r:id="rId7"/>
    <p:sldId id="300" r:id="rId8"/>
    <p:sldId id="301" r:id="rId9"/>
    <p:sldId id="302" r:id="rId10"/>
    <p:sldId id="303" r:id="rId11"/>
    <p:sldId id="304" r:id="rId12"/>
    <p:sldId id="307" r:id="rId13"/>
    <p:sldId id="308" r:id="rId14"/>
    <p:sldId id="309" r:id="rId15"/>
    <p:sldId id="310" r:id="rId16"/>
    <p:sldId id="305" r:id="rId17"/>
    <p:sldId id="306" r:id="rId18"/>
    <p:sldId id="311" r:id="rId1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69" d="100"/>
          <a:sy n="69" d="100"/>
        </p:scale>
        <p:origin x="6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EDFD432-30F1-49AF-9935-66CC572C59CA}" type="datetimeFigureOut">
              <a:rPr lang="es-CO" smtClean="0"/>
              <a:t>1/08/2021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1608809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EDFD432-30F1-49AF-9935-66CC572C59CA}" type="datetimeFigureOut">
              <a:rPr lang="es-CO" smtClean="0"/>
              <a:t>1/08/2021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31805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EDFD432-30F1-49AF-9935-66CC572C59CA}" type="datetimeFigureOut">
              <a:rPr lang="es-CO" smtClean="0"/>
              <a:t>1/08/2021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724C6D2-FCFC-40B1-BA25-9EF4564DBCFC}" type="slidenum">
              <a:rPr lang="es-CO" smtClean="0"/>
              <a:t>‹Nº›</a:t>
            </a:fld>
            <a:endParaRPr lang="es-C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95256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EDFD432-30F1-49AF-9935-66CC572C59CA}" type="datetimeFigureOut">
              <a:rPr lang="es-CO" smtClean="0"/>
              <a:t>1/08/2021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3779110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EDFD432-30F1-49AF-9935-66CC572C59CA}" type="datetimeFigureOut">
              <a:rPr lang="es-CO" smtClean="0"/>
              <a:t>1/08/2021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724C6D2-FCFC-40B1-BA25-9EF4564DBCFC}" type="slidenum">
              <a:rPr lang="es-CO" smtClean="0"/>
              <a:t>‹Nº›</a:t>
            </a:fld>
            <a:endParaRPr lang="es-C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151563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EDFD432-30F1-49AF-9935-66CC572C59CA}" type="datetimeFigureOut">
              <a:rPr lang="es-CO" smtClean="0"/>
              <a:t>1/08/2021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16915669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EDFD432-30F1-49AF-9935-66CC572C59CA}" type="datetimeFigureOut">
              <a:rPr lang="es-CO" smtClean="0"/>
              <a:t>1/08/2021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31555381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EDFD432-30F1-49AF-9935-66CC572C59CA}" type="datetimeFigureOut">
              <a:rPr lang="es-CO" smtClean="0"/>
              <a:t>1/08/2021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132935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EDFD432-30F1-49AF-9935-66CC572C59CA}" type="datetimeFigureOut">
              <a:rPr lang="es-CO" smtClean="0"/>
              <a:t>1/08/2021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996838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EDFD432-30F1-49AF-9935-66CC572C59CA}" type="datetimeFigureOut">
              <a:rPr lang="es-CO" smtClean="0"/>
              <a:t>1/08/2021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1979999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5EDFD432-30F1-49AF-9935-66CC572C59CA}" type="datetimeFigureOut">
              <a:rPr lang="es-CO" smtClean="0"/>
              <a:t>1/08/2021</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2653287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EDFD432-30F1-49AF-9935-66CC572C59CA}" type="datetimeFigureOut">
              <a:rPr lang="es-CO" smtClean="0"/>
              <a:t>1/08/2021</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2837404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5EDFD432-30F1-49AF-9935-66CC572C59CA}" type="datetimeFigureOut">
              <a:rPr lang="es-CO" smtClean="0"/>
              <a:t>1/08/2021</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2041424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DFD432-30F1-49AF-9935-66CC572C59CA}" type="datetimeFigureOut">
              <a:rPr lang="es-CO" smtClean="0"/>
              <a:t>1/08/2021</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203016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5EDFD432-30F1-49AF-9935-66CC572C59CA}" type="datetimeFigureOut">
              <a:rPr lang="es-CO" smtClean="0"/>
              <a:t>1/08/2021</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2989824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5EDFD432-30F1-49AF-9935-66CC572C59CA}" type="datetimeFigureOut">
              <a:rPr lang="es-CO" smtClean="0"/>
              <a:t>1/08/2021</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724C6D2-FCFC-40B1-BA25-9EF4564DBCFC}" type="slidenum">
              <a:rPr lang="es-CO" smtClean="0"/>
              <a:t>‹Nº›</a:t>
            </a:fld>
            <a:endParaRPr lang="es-CO"/>
          </a:p>
        </p:txBody>
      </p:sp>
    </p:spTree>
    <p:extLst>
      <p:ext uri="{BB962C8B-B14F-4D97-AF65-F5344CB8AC3E}">
        <p14:creationId xmlns:p14="http://schemas.microsoft.com/office/powerpoint/2010/main" val="3100379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DFD432-30F1-49AF-9935-66CC572C59CA}" type="datetimeFigureOut">
              <a:rPr lang="es-CO" smtClean="0"/>
              <a:t>1/08/2021</a:t>
            </a:fld>
            <a:endParaRPr lang="es-CO"/>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4724C6D2-FCFC-40B1-BA25-9EF4564DBCFC}" type="slidenum">
              <a:rPr lang="es-CO" smtClean="0"/>
              <a:t>‹Nº›</a:t>
            </a:fld>
            <a:endParaRPr lang="es-CO"/>
          </a:p>
        </p:txBody>
      </p:sp>
    </p:spTree>
    <p:extLst>
      <p:ext uri="{BB962C8B-B14F-4D97-AF65-F5344CB8AC3E}">
        <p14:creationId xmlns:p14="http://schemas.microsoft.com/office/powerpoint/2010/main" val="283822898"/>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 id="2147483740"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1730565"/>
          </a:xfrm>
        </p:spPr>
        <p:txBody>
          <a:bodyPr>
            <a:normAutofit/>
          </a:bodyPr>
          <a:lstStyle/>
          <a:p>
            <a:r>
              <a:rPr lang="es-ES" sz="2800" dirty="0">
                <a:solidFill>
                  <a:schemeClr val="accent2">
                    <a:lumMod val="50000"/>
                  </a:schemeClr>
                </a:solidFill>
                <a:latin typeface="Algerian" panose="04020705040A02060702" pitchFamily="82" charset="0"/>
              </a:rPr>
              <a:t>INSTITUCIÓN EDUCATIVA LA SALLE DE CAMPOAMOR</a:t>
            </a:r>
            <a:endParaRPr lang="es-CO" sz="2800" dirty="0">
              <a:solidFill>
                <a:schemeClr val="accent2">
                  <a:lumMod val="50000"/>
                </a:schemeClr>
              </a:solidFill>
              <a:latin typeface="Algerian" panose="04020705040A02060702" pitchFamily="82" charset="0"/>
            </a:endParaRPr>
          </a:p>
        </p:txBody>
      </p:sp>
      <p:sp>
        <p:nvSpPr>
          <p:cNvPr id="3" name="Subtítulo 2"/>
          <p:cNvSpPr>
            <a:spLocks noGrp="1"/>
          </p:cNvSpPr>
          <p:nvPr>
            <p:ph type="subTitle" idx="1"/>
          </p:nvPr>
        </p:nvSpPr>
        <p:spPr>
          <a:xfrm>
            <a:off x="1524000" y="3755136"/>
            <a:ext cx="9144000" cy="2304288"/>
          </a:xfrm>
        </p:spPr>
        <p:txBody>
          <a:bodyPr>
            <a:normAutofit lnSpcReduction="10000"/>
          </a:bodyPr>
          <a:lstStyle/>
          <a:p>
            <a:pPr algn="ctr">
              <a:spcAft>
                <a:spcPts val="1200"/>
              </a:spcAft>
            </a:pPr>
            <a:r>
              <a:rPr lang="es-ES" sz="2600" dirty="0">
                <a:solidFill>
                  <a:srgbClr val="C00000"/>
                </a:solidFill>
                <a:latin typeface="Bodoni MT Black" panose="02070A03080606020203" pitchFamily="18" charset="0"/>
              </a:rPr>
              <a:t>ACCIONES PARA EL RETORNO SEGURO A CLASES PRESENCIALES </a:t>
            </a:r>
          </a:p>
          <a:p>
            <a:pPr algn="ctr">
              <a:spcAft>
                <a:spcPts val="1200"/>
              </a:spcAft>
            </a:pPr>
            <a:endParaRPr lang="es-ES" sz="2600" dirty="0">
              <a:solidFill>
                <a:srgbClr val="C00000"/>
              </a:solidFill>
              <a:latin typeface="Bodoni MT Black" panose="02070A03080606020203" pitchFamily="18" charset="0"/>
            </a:endParaRPr>
          </a:p>
          <a:p>
            <a:pPr algn="ctr">
              <a:spcAft>
                <a:spcPts val="1200"/>
              </a:spcAft>
            </a:pPr>
            <a:r>
              <a:rPr lang="es-ES" sz="2600" dirty="0">
                <a:solidFill>
                  <a:srgbClr val="C00000"/>
                </a:solidFill>
                <a:latin typeface="Bodoni MT Black" panose="02070A03080606020203" pitchFamily="18" charset="0"/>
              </a:rPr>
              <a:t>AÑO LECTIVO 2021 SEGUNDO SEMESTRE</a:t>
            </a:r>
          </a:p>
          <a:p>
            <a:pPr algn="ctr">
              <a:spcAft>
                <a:spcPts val="1200"/>
              </a:spcAft>
            </a:pPr>
            <a:endParaRPr lang="es-ES" sz="2000" dirty="0">
              <a:solidFill>
                <a:srgbClr val="C00000"/>
              </a:solidFill>
              <a:latin typeface="Broadway" panose="04040905080B02020502" pitchFamily="82" charset="0"/>
            </a:endParaRPr>
          </a:p>
          <a:p>
            <a:endParaRPr lang="es-ES" sz="2000" dirty="0">
              <a:solidFill>
                <a:srgbClr val="C00000"/>
              </a:solidFill>
              <a:latin typeface="Broadway" panose="04040905080B02020502" pitchFamily="82" charset="0"/>
            </a:endParaRPr>
          </a:p>
          <a:p>
            <a:endParaRPr lang="es-ES" sz="2000" dirty="0">
              <a:solidFill>
                <a:srgbClr val="C00000"/>
              </a:solidFill>
              <a:latin typeface="Broadway" panose="04040905080B02020502" pitchFamily="82" charset="0"/>
            </a:endParaRPr>
          </a:p>
          <a:p>
            <a:endParaRPr lang="es-ES" sz="2000" dirty="0">
              <a:solidFill>
                <a:srgbClr val="C00000"/>
              </a:solidFill>
              <a:latin typeface="Broadway" panose="04040905080B02020502" pitchFamily="82" charset="0"/>
            </a:endParaRPr>
          </a:p>
          <a:p>
            <a:endParaRPr lang="es-CO" dirty="0">
              <a:solidFill>
                <a:srgbClr val="C00000"/>
              </a:solidFill>
              <a:latin typeface="Broadway" panose="04040905080B02020502" pitchFamily="82" charset="0"/>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2496" y="121921"/>
            <a:ext cx="1524000" cy="1987296"/>
          </a:xfrm>
          <a:prstGeom prst="rect">
            <a:avLst/>
          </a:prstGeom>
        </p:spPr>
      </p:pic>
    </p:spTree>
    <p:extLst>
      <p:ext uri="{BB962C8B-B14F-4D97-AF65-F5344CB8AC3E}">
        <p14:creationId xmlns:p14="http://schemas.microsoft.com/office/powerpoint/2010/main" val="4026873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85344"/>
            <a:ext cx="8596668" cy="646176"/>
          </a:xfrm>
        </p:spPr>
        <p:txBody>
          <a:bodyPr/>
          <a:lstStyle/>
          <a:p>
            <a:r>
              <a:rPr lang="es-ES" dirty="0"/>
              <a:t>OTRAS CONSIDERACIONES</a:t>
            </a:r>
            <a:endParaRPr lang="es-CO" dirty="0"/>
          </a:p>
        </p:txBody>
      </p:sp>
      <p:sp>
        <p:nvSpPr>
          <p:cNvPr id="3" name="Marcador de contenido 2"/>
          <p:cNvSpPr>
            <a:spLocks noGrp="1"/>
          </p:cNvSpPr>
          <p:nvPr>
            <p:ph idx="1"/>
          </p:nvPr>
        </p:nvSpPr>
        <p:spPr>
          <a:xfrm>
            <a:off x="677334" y="731520"/>
            <a:ext cx="8596668" cy="5900927"/>
          </a:xfrm>
        </p:spPr>
        <p:txBody>
          <a:bodyPr>
            <a:normAutofit fontScale="92500" lnSpcReduction="20000"/>
          </a:bodyPr>
          <a:lstStyle/>
          <a:p>
            <a:pPr marL="0" indent="0">
              <a:buNone/>
            </a:pPr>
            <a:r>
              <a:rPr lang="es-ES" sz="2200" dirty="0">
                <a:solidFill>
                  <a:schemeClr val="accent2">
                    <a:lumMod val="50000"/>
                  </a:schemeClr>
                </a:solidFill>
              </a:rPr>
              <a:t>Para los niños, niñas y adolescentes con discapacidades o trastornos del comportamiento y aquellos con capacidades y talentos excepcionales debe tenerse en cuenta que cada caso es particular, por lo que se requiere evaluar las necesidades y capacidades de cada alumno para seguir las medidas básicas de bioseguridad establecidas en sus entornos, para que puedan asistir en </a:t>
            </a:r>
            <a:r>
              <a:rPr lang="es-ES" sz="2200" dirty="0" err="1">
                <a:solidFill>
                  <a:schemeClr val="accent2">
                    <a:lumMod val="50000"/>
                  </a:schemeClr>
                </a:solidFill>
              </a:rPr>
              <a:t>presencialidad</a:t>
            </a:r>
            <a:r>
              <a:rPr lang="es-ES" sz="2200" dirty="0">
                <a:solidFill>
                  <a:schemeClr val="accent2">
                    <a:lumMod val="50000"/>
                  </a:schemeClr>
                </a:solidFill>
              </a:rPr>
              <a:t> a las instituciones educativas y dependerá así mismo de la capacidad de la institución en la enseñanza y supervisión de las mismas y contar con la decisión informada de las familias. Se recomienda que estos estudiantes tengan interacciones limitadas durante el día por grupos de alumnos, de ser posible y que las personas que los asisten se mantengan sin mezcla con otros estudiantes o profesionales, sobre todo en el caso de sombras (personal capacitado de acompañamiento para cada estudiante), quienes además deben seguir todas las medidas de bioseguridad, incluyendo el distanciamiento con otras personas. </a:t>
            </a:r>
          </a:p>
          <a:p>
            <a:pPr marL="0" indent="0">
              <a:buNone/>
            </a:pPr>
            <a:r>
              <a:rPr lang="es-ES" sz="2200" dirty="0">
                <a:solidFill>
                  <a:schemeClr val="accent2">
                    <a:lumMod val="50000"/>
                  </a:schemeClr>
                </a:solidFill>
              </a:rPr>
              <a:t>Se recomienda favorecer el acompañamiento por parte de las instituciones, de escenarios donde cuidadores, niñas, niños, adolescentes y jóvenes puedan realizar una adecuada expresión de sus sentimientos y emociones, teniendo en cuenta los diferentes trastornos emocionales asociados al contexto actual de pandemia y el retorno a la escolaridad presencial. Así mismo, comunicar a las familias las estrategias de promoción de la salud mental (incluido el uso de líneas de atención en salud mental), desarrolladas por cada institución. </a:t>
            </a:r>
            <a:endParaRPr lang="es-CO" sz="2200" dirty="0">
              <a:solidFill>
                <a:schemeClr val="accent2">
                  <a:lumMod val="50000"/>
                </a:schemeClr>
              </a:solidFill>
            </a:endParaRPr>
          </a:p>
        </p:txBody>
      </p:sp>
    </p:spTree>
    <p:extLst>
      <p:ext uri="{BB962C8B-B14F-4D97-AF65-F5344CB8AC3E}">
        <p14:creationId xmlns:p14="http://schemas.microsoft.com/office/powerpoint/2010/main" val="1145093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195072"/>
            <a:ext cx="8596668" cy="914400"/>
          </a:xfrm>
        </p:spPr>
        <p:txBody>
          <a:bodyPr>
            <a:normAutofit/>
          </a:bodyPr>
          <a:lstStyle/>
          <a:p>
            <a:r>
              <a:rPr lang="es-CO" dirty="0"/>
              <a:t>MEDIDAS GENERALES DE BIOSEGURIDAD </a:t>
            </a:r>
          </a:p>
        </p:txBody>
      </p:sp>
      <p:sp>
        <p:nvSpPr>
          <p:cNvPr id="3" name="Marcador de contenido 2"/>
          <p:cNvSpPr>
            <a:spLocks noGrp="1"/>
          </p:cNvSpPr>
          <p:nvPr>
            <p:ph idx="1"/>
          </p:nvPr>
        </p:nvSpPr>
        <p:spPr>
          <a:xfrm>
            <a:off x="677334" y="1231392"/>
            <a:ext cx="8596668" cy="5401055"/>
          </a:xfrm>
        </p:spPr>
        <p:txBody>
          <a:bodyPr>
            <a:normAutofit fontScale="70000" lnSpcReduction="20000"/>
          </a:bodyPr>
          <a:lstStyle/>
          <a:p>
            <a:pPr marL="0" indent="0">
              <a:buNone/>
            </a:pPr>
            <a:r>
              <a:rPr lang="es-ES" sz="4000" b="1" dirty="0">
                <a:solidFill>
                  <a:schemeClr val="accent2">
                    <a:lumMod val="50000"/>
                  </a:schemeClr>
                </a:solidFill>
              </a:rPr>
              <a:t>Lavado de manos </a:t>
            </a:r>
          </a:p>
          <a:p>
            <a:pPr marL="0" indent="0">
              <a:buNone/>
            </a:pPr>
            <a:r>
              <a:rPr lang="es-ES" sz="4000" b="1" dirty="0">
                <a:solidFill>
                  <a:schemeClr val="accent2">
                    <a:lumMod val="50000"/>
                  </a:schemeClr>
                </a:solidFill>
              </a:rPr>
              <a:t>Distanciamiento físico </a:t>
            </a:r>
          </a:p>
          <a:p>
            <a:pPr marL="0" indent="0">
              <a:buNone/>
            </a:pPr>
            <a:r>
              <a:rPr lang="es-ES" sz="4000" b="1" dirty="0">
                <a:solidFill>
                  <a:schemeClr val="accent2">
                    <a:lumMod val="50000"/>
                  </a:schemeClr>
                </a:solidFill>
              </a:rPr>
              <a:t>Uso de tapabocas </a:t>
            </a:r>
          </a:p>
          <a:p>
            <a:pPr marL="0" indent="0">
              <a:buNone/>
            </a:pPr>
            <a:r>
              <a:rPr lang="es-ES" sz="4000" b="1" dirty="0">
                <a:solidFill>
                  <a:schemeClr val="accent2">
                    <a:lumMod val="50000"/>
                  </a:schemeClr>
                </a:solidFill>
              </a:rPr>
              <a:t>Adecuada Ventilación </a:t>
            </a:r>
          </a:p>
          <a:p>
            <a:pPr marL="0" indent="0">
              <a:buNone/>
            </a:pPr>
            <a:endParaRPr lang="es-ES" sz="4000" b="1" dirty="0">
              <a:solidFill>
                <a:schemeClr val="accent2">
                  <a:lumMod val="50000"/>
                </a:schemeClr>
              </a:solidFill>
            </a:endParaRPr>
          </a:p>
          <a:p>
            <a:pPr marL="0" indent="0">
              <a:buNone/>
            </a:pPr>
            <a:r>
              <a:rPr lang="es-ES" sz="4000" dirty="0">
                <a:solidFill>
                  <a:schemeClr val="accent2">
                    <a:lumMod val="50000"/>
                  </a:schemeClr>
                </a:solidFill>
              </a:rPr>
              <a:t>Es importante realizar e incentivar los procesos de limpieza y desinfección de elementos e insumos de uso habitual, superficies, equipos, juguetes y materiales pedagógicos de uso frecuente, el manejo de residuos, adecuado uso de Elementos de Protección Personal-EPP, y optimizar el cumplimiento de condiciones higiénico- sanitarias. </a:t>
            </a:r>
            <a:endParaRPr lang="es-CO" sz="4000" b="1" dirty="0">
              <a:solidFill>
                <a:schemeClr val="accent2">
                  <a:lumMod val="50000"/>
                </a:schemeClr>
              </a:solidFill>
            </a:endParaRPr>
          </a:p>
        </p:txBody>
      </p:sp>
    </p:spTree>
    <p:extLst>
      <p:ext uri="{BB962C8B-B14F-4D97-AF65-F5344CB8AC3E}">
        <p14:creationId xmlns:p14="http://schemas.microsoft.com/office/powerpoint/2010/main" val="2928379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646176"/>
          </a:xfrm>
        </p:spPr>
        <p:txBody>
          <a:bodyPr/>
          <a:lstStyle/>
          <a:p>
            <a:r>
              <a:rPr lang="es-ES" dirty="0"/>
              <a:t>LAVADO DE MANOS</a:t>
            </a:r>
            <a:endParaRPr lang="es-CO" dirty="0"/>
          </a:p>
        </p:txBody>
      </p:sp>
      <p:sp>
        <p:nvSpPr>
          <p:cNvPr id="3" name="Marcador de contenido 2"/>
          <p:cNvSpPr>
            <a:spLocks noGrp="1"/>
          </p:cNvSpPr>
          <p:nvPr>
            <p:ph idx="1"/>
          </p:nvPr>
        </p:nvSpPr>
        <p:spPr>
          <a:xfrm>
            <a:off x="677334" y="1389889"/>
            <a:ext cx="8596668" cy="4651474"/>
          </a:xfrm>
        </p:spPr>
        <p:txBody>
          <a:bodyPr>
            <a:noAutofit/>
          </a:bodyPr>
          <a:lstStyle/>
          <a:p>
            <a:pPr marL="0" indent="0">
              <a:buNone/>
            </a:pPr>
            <a:r>
              <a:rPr lang="es-ES" sz="2400" dirty="0">
                <a:solidFill>
                  <a:schemeClr val="accent2">
                    <a:lumMod val="50000"/>
                  </a:schemeClr>
                </a:solidFill>
              </a:rPr>
              <a:t>Realizar con una periodicidad hasta de tres horas y con contacto de las manos con el jabón de al menos 30 segundos.</a:t>
            </a:r>
          </a:p>
          <a:p>
            <a:pPr marL="0" indent="0">
              <a:buNone/>
            </a:pPr>
            <a:r>
              <a:rPr lang="es-ES" sz="2400" dirty="0">
                <a:solidFill>
                  <a:schemeClr val="accent2">
                    <a:lumMod val="50000"/>
                  </a:schemeClr>
                </a:solidFill>
              </a:rPr>
              <a:t>Secar las manos con toallas desechables y depositarlas en el recipiente adecuado.</a:t>
            </a:r>
          </a:p>
          <a:p>
            <a:pPr marL="0" indent="0">
              <a:buNone/>
            </a:pPr>
            <a:r>
              <a:rPr lang="es-ES" sz="2400" dirty="0">
                <a:solidFill>
                  <a:schemeClr val="accent2">
                    <a:lumMod val="50000"/>
                  </a:schemeClr>
                </a:solidFill>
              </a:rPr>
              <a:t>Higienizar las manos con soluciones antisépticas a base de alcohol </a:t>
            </a:r>
            <a:r>
              <a:rPr lang="es-ES" sz="2400" dirty="0" err="1">
                <a:solidFill>
                  <a:schemeClr val="accent2">
                    <a:lumMod val="50000"/>
                  </a:schemeClr>
                </a:solidFill>
              </a:rPr>
              <a:t>glicerinado</a:t>
            </a:r>
            <a:r>
              <a:rPr lang="es-ES" sz="2400" dirty="0">
                <a:solidFill>
                  <a:schemeClr val="accent2">
                    <a:lumMod val="50000"/>
                  </a:schemeClr>
                </a:solidFill>
              </a:rPr>
              <a:t> entre el 60 y 90 % cuando no tenga acceso al lavado con agua y jabón.</a:t>
            </a:r>
          </a:p>
          <a:p>
            <a:pPr marL="0" indent="0">
              <a:buNone/>
            </a:pPr>
            <a:r>
              <a:rPr lang="es-ES" sz="2400" dirty="0">
                <a:solidFill>
                  <a:schemeClr val="accent2">
                    <a:lumMod val="50000"/>
                  </a:schemeClr>
                </a:solidFill>
              </a:rPr>
              <a:t>Seguir las recomendaciones de lavado dispuestas en los diferentes lavamanos distribuidos en la Institución Educativa haciendo uso racional de los insumos dispuestos para tal fin.</a:t>
            </a:r>
            <a:endParaRPr lang="es-CO" sz="2400" dirty="0">
              <a:solidFill>
                <a:schemeClr val="accent2">
                  <a:lumMod val="50000"/>
                </a:schemeClr>
              </a:solidFill>
            </a:endParaRPr>
          </a:p>
        </p:txBody>
      </p:sp>
    </p:spTree>
    <p:extLst>
      <p:ext uri="{BB962C8B-B14F-4D97-AF65-F5344CB8AC3E}">
        <p14:creationId xmlns:p14="http://schemas.microsoft.com/office/powerpoint/2010/main" val="4129919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DISTANCIAMIENTO FÍSICO</a:t>
            </a:r>
            <a:endParaRPr lang="es-CO" dirty="0"/>
          </a:p>
        </p:txBody>
      </p:sp>
      <p:sp>
        <p:nvSpPr>
          <p:cNvPr id="3" name="Marcador de contenido 2"/>
          <p:cNvSpPr>
            <a:spLocks noGrp="1"/>
          </p:cNvSpPr>
          <p:nvPr>
            <p:ph idx="1"/>
          </p:nvPr>
        </p:nvSpPr>
        <p:spPr>
          <a:xfrm>
            <a:off x="677334" y="1438657"/>
            <a:ext cx="8596668" cy="4602706"/>
          </a:xfrm>
        </p:spPr>
        <p:txBody>
          <a:bodyPr>
            <a:normAutofit lnSpcReduction="10000"/>
          </a:bodyPr>
          <a:lstStyle/>
          <a:p>
            <a:pPr marL="0" indent="0">
              <a:buNone/>
            </a:pPr>
            <a:r>
              <a:rPr lang="es-ES" sz="2400" dirty="0">
                <a:solidFill>
                  <a:schemeClr val="accent2">
                    <a:lumMod val="50000"/>
                  </a:schemeClr>
                </a:solidFill>
              </a:rPr>
              <a:t>El distanciamiento físico debe ser de un metro en espacios cerrados como aulas de clase y de dos metros de distancia en otros espacios como en el restaurante escolar y en los descansos.</a:t>
            </a:r>
          </a:p>
          <a:p>
            <a:pPr marL="0" indent="0">
              <a:buNone/>
            </a:pPr>
            <a:r>
              <a:rPr lang="es-ES" sz="2400" dirty="0">
                <a:solidFill>
                  <a:schemeClr val="accent2">
                    <a:lumMod val="50000"/>
                  </a:schemeClr>
                </a:solidFill>
              </a:rPr>
              <a:t>Acatar las señales demarcadas de prohibición de uso de espacios las cuales pretenden garantizar el distanciamiento físico para reducir el riesgo de contagio.</a:t>
            </a:r>
          </a:p>
          <a:p>
            <a:pPr marL="0" indent="0">
              <a:buNone/>
            </a:pPr>
            <a:r>
              <a:rPr lang="es-ES" sz="2400" dirty="0">
                <a:solidFill>
                  <a:schemeClr val="accent2">
                    <a:lumMod val="50000"/>
                  </a:schemeClr>
                </a:solidFill>
              </a:rPr>
              <a:t>El distanciamiento físico también debe conservarse al ingreso y salida de la Institución Educativa.</a:t>
            </a:r>
          </a:p>
          <a:p>
            <a:pPr marL="0" indent="0">
              <a:buNone/>
            </a:pPr>
            <a:r>
              <a:rPr lang="es-ES" sz="2400" dirty="0">
                <a:solidFill>
                  <a:schemeClr val="accent2">
                    <a:lumMod val="50000"/>
                  </a:schemeClr>
                </a:solidFill>
              </a:rPr>
              <a:t>Acatar las orientaciones dadas por el personal de la Institución cuando se esté recordando la importancia de mantener el distanciamiento físico en diferentes espacios.</a:t>
            </a:r>
          </a:p>
          <a:p>
            <a:pPr marL="0" indent="0">
              <a:buNone/>
            </a:pPr>
            <a:endParaRPr lang="es-CO" dirty="0"/>
          </a:p>
        </p:txBody>
      </p:sp>
    </p:spTree>
    <p:extLst>
      <p:ext uri="{BB962C8B-B14F-4D97-AF65-F5344CB8AC3E}">
        <p14:creationId xmlns:p14="http://schemas.microsoft.com/office/powerpoint/2010/main" val="1707886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USO DE TAPABOCAS</a:t>
            </a:r>
            <a:endParaRPr lang="es-CO" dirty="0"/>
          </a:p>
        </p:txBody>
      </p:sp>
      <p:sp>
        <p:nvSpPr>
          <p:cNvPr id="3" name="Marcador de contenido 2"/>
          <p:cNvSpPr>
            <a:spLocks noGrp="1"/>
          </p:cNvSpPr>
          <p:nvPr>
            <p:ph idx="1"/>
          </p:nvPr>
        </p:nvSpPr>
        <p:spPr>
          <a:xfrm>
            <a:off x="677334" y="1414272"/>
            <a:ext cx="8596668" cy="5108447"/>
          </a:xfrm>
        </p:spPr>
        <p:txBody>
          <a:bodyPr>
            <a:normAutofit/>
          </a:bodyPr>
          <a:lstStyle/>
          <a:p>
            <a:pPr marL="0" indent="0">
              <a:buNone/>
            </a:pPr>
            <a:r>
              <a:rPr lang="es-ES" sz="2400" dirty="0">
                <a:solidFill>
                  <a:schemeClr val="accent2">
                    <a:lumMod val="50000"/>
                  </a:schemeClr>
                </a:solidFill>
              </a:rPr>
              <a:t>El tapabocas es de uso obligatorio en todos los espacios y ambientes de trabajo.</a:t>
            </a:r>
          </a:p>
          <a:p>
            <a:pPr marL="0" indent="0">
              <a:buNone/>
            </a:pPr>
            <a:r>
              <a:rPr lang="es-ES" sz="2400" dirty="0">
                <a:solidFill>
                  <a:schemeClr val="accent2">
                    <a:lumMod val="50000"/>
                  </a:schemeClr>
                </a:solidFill>
              </a:rPr>
              <a:t>Debe ser usado sobre la nariz y debajo del mentón.</a:t>
            </a:r>
          </a:p>
          <a:p>
            <a:pPr marL="0" indent="0">
              <a:buNone/>
            </a:pPr>
            <a:r>
              <a:rPr lang="es-ES" sz="2400" dirty="0">
                <a:solidFill>
                  <a:schemeClr val="accent2">
                    <a:lumMod val="50000"/>
                  </a:schemeClr>
                </a:solidFill>
              </a:rPr>
              <a:t>Antes y después de usar el tapabocas se debe lavar las manos con agua y jabón.</a:t>
            </a:r>
          </a:p>
          <a:p>
            <a:pPr marL="0" indent="0">
              <a:buNone/>
            </a:pPr>
            <a:r>
              <a:rPr lang="es-ES" sz="2400" dirty="0">
                <a:solidFill>
                  <a:schemeClr val="accent2">
                    <a:lumMod val="50000"/>
                  </a:schemeClr>
                </a:solidFill>
              </a:rPr>
              <a:t>Se puede usar durante un máximo de 8 horas siempre y cuando no esté roto o sucio.</a:t>
            </a:r>
          </a:p>
          <a:p>
            <a:pPr marL="0" indent="0">
              <a:buNone/>
            </a:pPr>
            <a:r>
              <a:rPr lang="es-ES" sz="2400" dirty="0">
                <a:solidFill>
                  <a:schemeClr val="accent2">
                    <a:lumMod val="50000"/>
                  </a:schemeClr>
                </a:solidFill>
              </a:rPr>
              <a:t>Al retirarlo hacerlo de las cintas o elásticos, nunca tocar la parte externa de la mascarilla.</a:t>
            </a:r>
          </a:p>
          <a:p>
            <a:pPr marL="0" indent="0">
              <a:buNone/>
            </a:pPr>
            <a:r>
              <a:rPr lang="es-ES" sz="2400" dirty="0">
                <a:solidFill>
                  <a:schemeClr val="accent2">
                    <a:lumMod val="50000"/>
                  </a:schemeClr>
                </a:solidFill>
              </a:rPr>
              <a:t>Una ver retirado, doblarlo con la cara externa hacia dentro y depositarlo en el recipiente adecuado.</a:t>
            </a:r>
          </a:p>
          <a:p>
            <a:pPr marL="0" indent="0">
              <a:buNone/>
            </a:pPr>
            <a:endParaRPr lang="es-CO" dirty="0"/>
          </a:p>
        </p:txBody>
      </p:sp>
    </p:spTree>
    <p:extLst>
      <p:ext uri="{BB962C8B-B14F-4D97-AF65-F5344CB8AC3E}">
        <p14:creationId xmlns:p14="http://schemas.microsoft.com/office/powerpoint/2010/main" val="4102698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755904"/>
          </a:xfrm>
        </p:spPr>
        <p:txBody>
          <a:bodyPr/>
          <a:lstStyle/>
          <a:p>
            <a:r>
              <a:rPr lang="es-ES" dirty="0"/>
              <a:t>ADECUADA VENTILACIÓN</a:t>
            </a:r>
            <a:endParaRPr lang="es-CO" dirty="0"/>
          </a:p>
        </p:txBody>
      </p:sp>
      <p:sp>
        <p:nvSpPr>
          <p:cNvPr id="3" name="Marcador de contenido 2"/>
          <p:cNvSpPr>
            <a:spLocks noGrp="1"/>
          </p:cNvSpPr>
          <p:nvPr>
            <p:ph idx="1"/>
          </p:nvPr>
        </p:nvSpPr>
        <p:spPr>
          <a:xfrm>
            <a:off x="677334" y="1536193"/>
            <a:ext cx="8596668" cy="4505170"/>
          </a:xfrm>
        </p:spPr>
        <p:txBody>
          <a:bodyPr>
            <a:normAutofit lnSpcReduction="10000"/>
          </a:bodyPr>
          <a:lstStyle/>
          <a:p>
            <a:pPr marL="0" indent="0">
              <a:buNone/>
            </a:pPr>
            <a:r>
              <a:rPr lang="es-ES" sz="2400" dirty="0">
                <a:solidFill>
                  <a:schemeClr val="accent2">
                    <a:lumMod val="50000"/>
                  </a:schemeClr>
                </a:solidFill>
              </a:rPr>
              <a:t>Mantener en lo posible abiertas las puestas y ventanas para promover la ventilación natural.</a:t>
            </a:r>
          </a:p>
          <a:p>
            <a:pPr marL="0" indent="0">
              <a:buNone/>
            </a:pPr>
            <a:r>
              <a:rPr lang="es-ES" sz="2400" dirty="0">
                <a:solidFill>
                  <a:schemeClr val="accent2">
                    <a:lumMod val="50000"/>
                  </a:schemeClr>
                </a:solidFill>
              </a:rPr>
              <a:t>Realizar la evaluación y adecuación de las condiciones de ventilación y aforo máximo de los lugares de trabajo de manera que minimicen los riesgos de contagio.</a:t>
            </a:r>
          </a:p>
          <a:p>
            <a:pPr marL="0" indent="0">
              <a:buNone/>
            </a:pPr>
            <a:r>
              <a:rPr lang="es-ES" sz="2400" dirty="0">
                <a:solidFill>
                  <a:schemeClr val="accent2">
                    <a:lumMod val="50000"/>
                  </a:schemeClr>
                </a:solidFill>
              </a:rPr>
              <a:t>Mantener los grupos de trabajo separados en tiempo y lugar favoreciendo el distanciamiento y circulación de aire.</a:t>
            </a:r>
          </a:p>
          <a:p>
            <a:pPr marL="0" indent="0">
              <a:buNone/>
            </a:pPr>
            <a:r>
              <a:rPr lang="es-ES" sz="2400" dirty="0">
                <a:solidFill>
                  <a:schemeClr val="accent2">
                    <a:lumMod val="50000"/>
                  </a:schemeClr>
                </a:solidFill>
              </a:rPr>
              <a:t>Favorecer las actividades laborales, de bienestar y descanso en espacios abiertos y con distanciamiento físico.</a:t>
            </a:r>
          </a:p>
          <a:p>
            <a:pPr marL="0" indent="0">
              <a:buNone/>
            </a:pPr>
            <a:r>
              <a:rPr lang="es-ES" sz="2400" dirty="0">
                <a:solidFill>
                  <a:schemeClr val="accent2">
                    <a:lumMod val="50000"/>
                  </a:schemeClr>
                </a:solidFill>
              </a:rPr>
              <a:t>Garantizar la correcta circulación de aire en caso de requerir circulación artificial.</a:t>
            </a:r>
            <a:endParaRPr lang="es-CO" sz="2400" dirty="0">
              <a:solidFill>
                <a:schemeClr val="accent2">
                  <a:lumMod val="50000"/>
                </a:schemeClr>
              </a:solidFill>
            </a:endParaRPr>
          </a:p>
        </p:txBody>
      </p:sp>
    </p:spTree>
    <p:extLst>
      <p:ext uri="{BB962C8B-B14F-4D97-AF65-F5344CB8AC3E}">
        <p14:creationId xmlns:p14="http://schemas.microsoft.com/office/powerpoint/2010/main" val="3119728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170688"/>
            <a:ext cx="8596668" cy="1072896"/>
          </a:xfrm>
        </p:spPr>
        <p:txBody>
          <a:bodyPr>
            <a:noAutofit/>
          </a:bodyPr>
          <a:lstStyle/>
          <a:p>
            <a:r>
              <a:rPr lang="es-CO" sz="2800" dirty="0"/>
              <a:t>NORMAS BIOSANITARIAS ESTABLECIDAS PARA EL SECTOR EDUCATIVO</a:t>
            </a:r>
          </a:p>
        </p:txBody>
      </p:sp>
      <p:sp>
        <p:nvSpPr>
          <p:cNvPr id="3" name="Marcador de contenido 2"/>
          <p:cNvSpPr>
            <a:spLocks noGrp="1"/>
          </p:cNvSpPr>
          <p:nvPr>
            <p:ph idx="1"/>
          </p:nvPr>
        </p:nvSpPr>
        <p:spPr>
          <a:xfrm>
            <a:off x="677334" y="1402080"/>
            <a:ext cx="8596668" cy="5455920"/>
          </a:xfrm>
        </p:spPr>
        <p:txBody>
          <a:bodyPr>
            <a:normAutofit lnSpcReduction="10000"/>
          </a:bodyPr>
          <a:lstStyle/>
          <a:p>
            <a:pPr marL="0" indent="0">
              <a:buNone/>
            </a:pPr>
            <a:r>
              <a:rPr lang="es-ES" sz="2000" dirty="0">
                <a:solidFill>
                  <a:schemeClr val="accent2">
                    <a:lumMod val="50000"/>
                  </a:schemeClr>
                </a:solidFill>
              </a:rPr>
              <a:t>Durante la prestación del servicio educativo de manera presencial, se deberá́ seguir la estrategia de cohorte o burbuja para servicios de educación inicial y establecimientos educativos, que se refiere a identificar y conformar grupos fijos de niños, niñas y adolescentes que permanezcan juntos a lo largo del día, manteniendo el distanciamiento físico, para permitir los procesos de vigilancia epidemiológica sin que sea necesario el cierre del servicio de educación inicial o del establecimiento educativo, cuando se detecten casos de COVID 19. </a:t>
            </a:r>
          </a:p>
          <a:p>
            <a:pPr marL="0" indent="0">
              <a:buNone/>
            </a:pPr>
            <a:r>
              <a:rPr lang="es-ES" sz="2000" dirty="0">
                <a:solidFill>
                  <a:schemeClr val="accent2">
                    <a:lumMod val="50000"/>
                  </a:schemeClr>
                </a:solidFill>
              </a:rPr>
              <a:t>El rango de distanciamiento físico es de un (1) metro de distancia en todos los espacios del entorno escolar. Se deben evitar al máximo reuniones colectivas presenciales con las familias y cuidadores. Así mismo, deben evitar aglomeraciones a la entrada y la salida de las instituciones o en la compra o distribución de alimentos, adoptando medidas como escalonar los tiempos de comida y descanso, privilegiando espacios al aire libre o espacios con adecuada ventilación. </a:t>
            </a:r>
          </a:p>
          <a:p>
            <a:pPr marL="0" indent="0">
              <a:buNone/>
            </a:pPr>
            <a:r>
              <a:rPr lang="es-ES" sz="2000" dirty="0">
                <a:solidFill>
                  <a:schemeClr val="accent2">
                    <a:lumMod val="50000"/>
                  </a:schemeClr>
                </a:solidFill>
              </a:rPr>
              <a:t>La operación del Programa de Alimentación Escolar se debe realizar presencialmente en los sitios dispuestos por la institución educativa para estos efectos.</a:t>
            </a:r>
            <a:endParaRPr lang="es-CO" sz="2000" dirty="0">
              <a:solidFill>
                <a:schemeClr val="accent2">
                  <a:lumMod val="50000"/>
                </a:schemeClr>
              </a:solidFill>
            </a:endParaRPr>
          </a:p>
        </p:txBody>
      </p:sp>
    </p:spTree>
    <p:extLst>
      <p:ext uri="{BB962C8B-B14F-4D97-AF65-F5344CB8AC3E}">
        <p14:creationId xmlns:p14="http://schemas.microsoft.com/office/powerpoint/2010/main" val="1822337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1109472"/>
          </a:xfrm>
        </p:spPr>
        <p:txBody>
          <a:bodyPr>
            <a:normAutofit/>
          </a:bodyPr>
          <a:lstStyle/>
          <a:p>
            <a:r>
              <a:rPr lang="es-CO" sz="3200" b="1" dirty="0"/>
              <a:t>NORMAS BIOSANITARIAS ESTABLECIDAS PARA EL SECTOR EDUCATIVO</a:t>
            </a:r>
          </a:p>
        </p:txBody>
      </p:sp>
      <p:sp>
        <p:nvSpPr>
          <p:cNvPr id="3" name="Marcador de contenido 2"/>
          <p:cNvSpPr>
            <a:spLocks noGrp="1"/>
          </p:cNvSpPr>
          <p:nvPr>
            <p:ph idx="1"/>
          </p:nvPr>
        </p:nvSpPr>
        <p:spPr>
          <a:xfrm>
            <a:off x="677334" y="1719072"/>
            <a:ext cx="8596668" cy="4901183"/>
          </a:xfrm>
        </p:spPr>
        <p:txBody>
          <a:bodyPr>
            <a:noAutofit/>
          </a:bodyPr>
          <a:lstStyle/>
          <a:p>
            <a:pPr marL="0" indent="0">
              <a:buNone/>
            </a:pPr>
            <a:r>
              <a:rPr lang="es-ES" dirty="0">
                <a:solidFill>
                  <a:schemeClr val="accent2">
                    <a:lumMod val="50000"/>
                  </a:schemeClr>
                </a:solidFill>
              </a:rPr>
              <a:t>En el transporte escolar, será obligatorio el uso del tapabocas. Cada institución debe promover la apertura de ventanas de forma permanente en los vehículos que lo permitan, y en los que no sea posible, activar los sistemas de aire acondicionado en modo no recirculación de aire. Además, los responsables de estas rutas deben procurar en lo posible que los niños se mantengan siempre en silencio, no hablen por celular durante los desplazamientos, ni consuman alimentos o bebidas. </a:t>
            </a:r>
          </a:p>
          <a:p>
            <a:pPr marL="0" indent="0">
              <a:buNone/>
            </a:pPr>
            <a:r>
              <a:rPr lang="es-ES" dirty="0">
                <a:solidFill>
                  <a:schemeClr val="accent2">
                    <a:lumMod val="50000"/>
                  </a:schemeClr>
                </a:solidFill>
              </a:rPr>
              <a:t>Para la organización de la prestación del servicio educativo, las entidades territoriales certificadas, tendrán en cuenta el índice de resiliencia epidemiológica municipal en el marco de la epidemia por COVID-19 publicado por el Ministerio de Salud y Protección Social. En el ámbito de núcleos podrán tomarse decisiones basadas en el mismo índice cuando las circunstancias particulares lo requieran y sea autorizado previamente por la Secretaría de Educación. </a:t>
            </a:r>
          </a:p>
          <a:p>
            <a:pPr marL="0" indent="0">
              <a:buNone/>
            </a:pPr>
            <a:r>
              <a:rPr lang="es-ES" dirty="0">
                <a:solidFill>
                  <a:schemeClr val="accent2">
                    <a:lumMod val="50000"/>
                  </a:schemeClr>
                </a:solidFill>
              </a:rPr>
              <a:t>Las familias, desde su condición de corresponsabilidad en la garantía de los derechos de las niñas, niños y adolescentes, deben implementar con las instituciones educativas las acciones de pedagogía y acompañamiento permanente con los estudiantes para construir compromisos conjuntos de buenas prácticas respecto al protocolo de bioseguridad, así́ como para monitorear o ajustar su desarrollo de cara a la prestación del servicio educativo de manera presencial. </a:t>
            </a:r>
            <a:endParaRPr lang="es-CO" dirty="0">
              <a:solidFill>
                <a:schemeClr val="accent2">
                  <a:lumMod val="50000"/>
                </a:schemeClr>
              </a:solidFill>
            </a:endParaRPr>
          </a:p>
        </p:txBody>
      </p:sp>
    </p:spTree>
    <p:extLst>
      <p:ext uri="{BB962C8B-B14F-4D97-AF65-F5344CB8AC3E}">
        <p14:creationId xmlns:p14="http://schemas.microsoft.com/office/powerpoint/2010/main" val="2262288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2121408"/>
          </a:xfrm>
        </p:spPr>
        <p:txBody>
          <a:bodyPr>
            <a:normAutofit/>
          </a:bodyPr>
          <a:lstStyle/>
          <a:p>
            <a:pPr algn="ctr"/>
            <a:r>
              <a:rPr lang="es-ES" dirty="0">
                <a:latin typeface="Algerian" panose="04020705040A02060702" pitchFamily="82" charset="0"/>
              </a:rPr>
              <a:t>ACATAR LAS ORIENTACIONES DADAS GARANTIZARÁ EL BIENESTAR DE TODA LA COMUNIDAD EDUCATIVA</a:t>
            </a:r>
            <a:endParaRPr lang="es-CO" dirty="0">
              <a:latin typeface="Algerian" panose="04020705040A02060702" pitchFamily="82" charset="0"/>
            </a:endParaRPr>
          </a:p>
        </p:txBody>
      </p:sp>
      <p:sp>
        <p:nvSpPr>
          <p:cNvPr id="3" name="Marcador de contenido 2"/>
          <p:cNvSpPr>
            <a:spLocks noGrp="1"/>
          </p:cNvSpPr>
          <p:nvPr>
            <p:ph idx="1"/>
          </p:nvPr>
        </p:nvSpPr>
        <p:spPr>
          <a:xfrm>
            <a:off x="677334" y="3279648"/>
            <a:ext cx="8596668" cy="2761714"/>
          </a:xfrm>
        </p:spPr>
        <p:txBody>
          <a:bodyPr>
            <a:normAutofit fontScale="85000" lnSpcReduction="20000"/>
          </a:bodyPr>
          <a:lstStyle/>
          <a:p>
            <a:pPr marL="0" indent="0" algn="r">
              <a:buNone/>
            </a:pPr>
            <a:r>
              <a:rPr lang="es-ES" sz="6000" b="1" dirty="0">
                <a:solidFill>
                  <a:schemeClr val="accent2">
                    <a:lumMod val="50000"/>
                  </a:schemeClr>
                </a:solidFill>
                <a:latin typeface="Castellar" panose="020A0402060406010301" pitchFamily="18" charset="0"/>
              </a:rPr>
              <a:t>GRACIAS!</a:t>
            </a:r>
          </a:p>
          <a:p>
            <a:pPr marL="0" indent="0" algn="r">
              <a:buNone/>
            </a:pPr>
            <a:endParaRPr lang="es-CO" sz="6000" b="1" dirty="0">
              <a:solidFill>
                <a:schemeClr val="accent2">
                  <a:lumMod val="50000"/>
                </a:schemeClr>
              </a:solidFill>
              <a:latin typeface="Castellar" panose="020A0402060406010301" pitchFamily="18" charset="0"/>
            </a:endParaRPr>
          </a:p>
          <a:p>
            <a:pPr marL="0" indent="0">
              <a:buNone/>
            </a:pPr>
            <a:r>
              <a:rPr lang="es-ES" sz="3200" b="1" dirty="0">
                <a:solidFill>
                  <a:schemeClr val="accent1">
                    <a:lumMod val="50000"/>
                  </a:schemeClr>
                </a:solidFill>
                <a:latin typeface="Castellar" panose="020A0402060406010301" pitchFamily="18" charset="0"/>
              </a:rPr>
              <a:t>COMITÉ DE ALTERNANCIA</a:t>
            </a:r>
          </a:p>
          <a:p>
            <a:pPr marL="0" indent="0">
              <a:buNone/>
            </a:pPr>
            <a:r>
              <a:rPr lang="es-ES" sz="3200" b="1" dirty="0">
                <a:solidFill>
                  <a:schemeClr val="accent1">
                    <a:lumMod val="50000"/>
                  </a:schemeClr>
                </a:solidFill>
                <a:latin typeface="Castellar" panose="020A0402060406010301" pitchFamily="18" charset="0"/>
              </a:rPr>
              <a:t>INSTITUCIÓN EDUCATIVA LA SALLE DE CAMPOAMOR</a:t>
            </a:r>
            <a:endParaRPr lang="es-CO" sz="3200" b="1" dirty="0">
              <a:solidFill>
                <a:schemeClr val="accent1">
                  <a:lumMod val="50000"/>
                </a:schemeClr>
              </a:solidFill>
              <a:latin typeface="Castellar" panose="020A0402060406010301" pitchFamily="18" charset="0"/>
            </a:endParaRPr>
          </a:p>
        </p:txBody>
      </p:sp>
    </p:spTree>
    <p:extLst>
      <p:ext uri="{BB962C8B-B14F-4D97-AF65-F5344CB8AC3E}">
        <p14:creationId xmlns:p14="http://schemas.microsoft.com/office/powerpoint/2010/main" val="2253740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646176"/>
          </a:xfrm>
        </p:spPr>
        <p:txBody>
          <a:bodyPr/>
          <a:lstStyle/>
          <a:p>
            <a:pPr algn="ctr"/>
            <a:r>
              <a:rPr lang="es-ES" b="1" dirty="0">
                <a:solidFill>
                  <a:schemeClr val="accent2">
                    <a:lumMod val="50000"/>
                  </a:schemeClr>
                </a:solidFill>
                <a:latin typeface="Castellar" panose="020A0402060406010301" pitchFamily="18" charset="0"/>
              </a:rPr>
              <a:t>NORMATIVIDAD </a:t>
            </a:r>
            <a:endParaRPr lang="es-CO" b="1" dirty="0">
              <a:solidFill>
                <a:schemeClr val="accent2">
                  <a:lumMod val="50000"/>
                </a:schemeClr>
              </a:solidFill>
              <a:latin typeface="Castellar" panose="020A0402060406010301" pitchFamily="18" charset="0"/>
            </a:endParaRPr>
          </a:p>
        </p:txBody>
      </p:sp>
      <p:sp>
        <p:nvSpPr>
          <p:cNvPr id="3" name="Marcador de contenido 2"/>
          <p:cNvSpPr>
            <a:spLocks noGrp="1"/>
          </p:cNvSpPr>
          <p:nvPr>
            <p:ph idx="1"/>
          </p:nvPr>
        </p:nvSpPr>
        <p:spPr>
          <a:xfrm>
            <a:off x="677334" y="1426464"/>
            <a:ext cx="9673674" cy="5157215"/>
          </a:xfrm>
        </p:spPr>
        <p:txBody>
          <a:bodyPr/>
          <a:lstStyle/>
          <a:p>
            <a:r>
              <a:rPr lang="es-CO" sz="2400" b="1" dirty="0">
                <a:solidFill>
                  <a:schemeClr val="accent2">
                    <a:lumMod val="50000"/>
                  </a:schemeClr>
                </a:solidFill>
                <a:latin typeface="Arial" panose="020B0604020202020204" pitchFamily="34" charset="0"/>
              </a:rPr>
              <a:t>Decisión N.16 del 15 de enero de 2021 Consejo de estado</a:t>
            </a:r>
          </a:p>
          <a:p>
            <a:r>
              <a:rPr lang="es-CO" sz="2400" b="1" dirty="0">
                <a:solidFill>
                  <a:schemeClr val="accent2">
                    <a:lumMod val="50000"/>
                  </a:schemeClr>
                </a:solidFill>
                <a:latin typeface="Arial" panose="020B0604020202020204" pitchFamily="34" charset="0"/>
              </a:rPr>
              <a:t>Resolución 777 de 2021  Ministerio de Salud y Protección Social.</a:t>
            </a:r>
          </a:p>
          <a:p>
            <a:r>
              <a:rPr lang="es-CO" sz="2400" b="1" dirty="0">
                <a:solidFill>
                  <a:schemeClr val="accent2">
                    <a:lumMod val="50000"/>
                  </a:schemeClr>
                </a:solidFill>
                <a:latin typeface="Arial" panose="020B0604020202020204" pitchFamily="34" charset="0"/>
              </a:rPr>
              <a:t>Anexo técnico de la Resolución 777 del 2 de Junio  de 2021</a:t>
            </a:r>
          </a:p>
          <a:p>
            <a:r>
              <a:rPr lang="es-CO" sz="2400" b="1" dirty="0">
                <a:solidFill>
                  <a:schemeClr val="accent2">
                    <a:lumMod val="50000"/>
                  </a:schemeClr>
                </a:solidFill>
                <a:latin typeface="Arial" panose="020B0604020202020204" pitchFamily="34" charset="0"/>
              </a:rPr>
              <a:t>Directiva 5 del 17 junio 20201 MEN.</a:t>
            </a:r>
          </a:p>
          <a:p>
            <a:r>
              <a:rPr lang="es-CO" sz="2400" b="1" dirty="0">
                <a:solidFill>
                  <a:schemeClr val="accent2">
                    <a:lumMod val="50000"/>
                  </a:schemeClr>
                </a:solidFill>
                <a:latin typeface="Arial" panose="020B0604020202020204" pitchFamily="34" charset="0"/>
              </a:rPr>
              <a:t>Directiva 12 del 25 de Junio 2021 Procuraduría.</a:t>
            </a:r>
          </a:p>
          <a:p>
            <a:r>
              <a:rPr lang="es-CO" sz="2400" b="1" dirty="0">
                <a:solidFill>
                  <a:schemeClr val="accent2">
                    <a:lumMod val="50000"/>
                  </a:schemeClr>
                </a:solidFill>
                <a:latin typeface="Arial" panose="020B0604020202020204" pitchFamily="34" charset="0"/>
              </a:rPr>
              <a:t>Decreto 0533 Junio 30 2021 alcaldía de Medellín.</a:t>
            </a:r>
          </a:p>
          <a:p>
            <a:r>
              <a:rPr lang="es-CO" sz="2400" b="1" dirty="0">
                <a:solidFill>
                  <a:schemeClr val="accent2">
                    <a:lumMod val="50000"/>
                  </a:schemeClr>
                </a:solidFill>
                <a:latin typeface="Arial" panose="020B0604020202020204" pitchFamily="34" charset="0"/>
              </a:rPr>
              <a:t>Anexo Técnico decreto 0533 de junio 30 de 2021.  Estrategia Territorial para el regreso a la </a:t>
            </a:r>
            <a:r>
              <a:rPr lang="es-CO" sz="2400" b="1" dirty="0" err="1">
                <a:solidFill>
                  <a:schemeClr val="accent2">
                    <a:lumMod val="50000"/>
                  </a:schemeClr>
                </a:solidFill>
                <a:latin typeface="Arial" panose="020B0604020202020204" pitchFamily="34" charset="0"/>
              </a:rPr>
              <a:t>Presencialidad</a:t>
            </a:r>
            <a:r>
              <a:rPr lang="es-CO" sz="2400" b="1" dirty="0">
                <a:solidFill>
                  <a:schemeClr val="accent2">
                    <a:lumMod val="50000"/>
                  </a:schemeClr>
                </a:solidFill>
                <a:latin typeface="Arial" panose="020B0604020202020204" pitchFamily="34" charset="0"/>
              </a:rPr>
              <a:t> de Establecimientos educativos</a:t>
            </a:r>
          </a:p>
          <a:p>
            <a:endParaRPr lang="es-CO" dirty="0"/>
          </a:p>
        </p:txBody>
      </p:sp>
    </p:spTree>
    <p:extLst>
      <p:ext uri="{BB962C8B-B14F-4D97-AF65-F5344CB8AC3E}">
        <p14:creationId xmlns:p14="http://schemas.microsoft.com/office/powerpoint/2010/main" val="490445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633984"/>
          </a:xfrm>
        </p:spPr>
        <p:txBody>
          <a:bodyPr>
            <a:normAutofit/>
          </a:bodyPr>
          <a:lstStyle/>
          <a:p>
            <a:r>
              <a:rPr lang="es-ES" sz="2800" dirty="0"/>
              <a:t>COMPROMISOS DE LA COMUNIDAD EDUCATIVA</a:t>
            </a:r>
            <a:endParaRPr lang="es-CO" sz="2800" dirty="0"/>
          </a:p>
        </p:txBody>
      </p:sp>
      <p:sp>
        <p:nvSpPr>
          <p:cNvPr id="3" name="Marcador de contenido 2"/>
          <p:cNvSpPr>
            <a:spLocks noGrp="1"/>
          </p:cNvSpPr>
          <p:nvPr>
            <p:ph idx="1"/>
          </p:nvPr>
        </p:nvSpPr>
        <p:spPr>
          <a:xfrm>
            <a:off x="677334" y="1243584"/>
            <a:ext cx="8596668" cy="4888991"/>
          </a:xfrm>
        </p:spPr>
        <p:txBody>
          <a:bodyPr>
            <a:normAutofit/>
          </a:bodyPr>
          <a:lstStyle/>
          <a:p>
            <a:pPr marL="0" indent="0">
              <a:buNone/>
            </a:pPr>
            <a:r>
              <a:rPr lang="es-ES" sz="2400" dirty="0">
                <a:solidFill>
                  <a:schemeClr val="accent2">
                    <a:lumMod val="50000"/>
                  </a:schemeClr>
                </a:solidFill>
              </a:rPr>
              <a:t>Aplicar las medidas de autocuidado en el desarrollo de sus funciones y actividades laborales y contractuales. </a:t>
            </a:r>
          </a:p>
          <a:p>
            <a:pPr marL="0" indent="0">
              <a:buNone/>
            </a:pPr>
            <a:r>
              <a:rPr lang="es-ES" sz="2400" dirty="0">
                <a:solidFill>
                  <a:schemeClr val="accent2">
                    <a:lumMod val="50000"/>
                  </a:schemeClr>
                </a:solidFill>
              </a:rPr>
              <a:t>Promover el cuidado mutuo orientando al cumplimiento de las medidas de bioseguridad. </a:t>
            </a:r>
          </a:p>
          <a:p>
            <a:pPr marL="0" indent="0">
              <a:buNone/>
            </a:pPr>
            <a:r>
              <a:rPr lang="es-ES" sz="2400" dirty="0">
                <a:solidFill>
                  <a:schemeClr val="accent2">
                    <a:lumMod val="50000"/>
                  </a:schemeClr>
                </a:solidFill>
              </a:rPr>
              <a:t>Cumplir el protocolo de bioseguridad que se adopta en la Resolución 777 de 2021 y aquellos adoptados por las autoridades sanitarias territoriales y por su empleador o contratante. </a:t>
            </a:r>
          </a:p>
          <a:p>
            <a:pPr marL="0" indent="0">
              <a:buNone/>
            </a:pPr>
            <a:r>
              <a:rPr lang="es-ES" sz="2400" dirty="0">
                <a:solidFill>
                  <a:schemeClr val="accent2">
                    <a:lumMod val="50000"/>
                  </a:schemeClr>
                </a:solidFill>
              </a:rPr>
              <a:t>Reportar al empleador o contratante cualquier caso de contagio que se llegase a presentar en su lugar de trabajo o su familia, para que se adopten las medidas correspondientes. </a:t>
            </a:r>
            <a:endParaRPr lang="es-CO" sz="2400" dirty="0">
              <a:solidFill>
                <a:schemeClr val="accent2">
                  <a:lumMod val="50000"/>
                </a:schemeClr>
              </a:solidFill>
            </a:endParaRPr>
          </a:p>
        </p:txBody>
      </p:sp>
    </p:spTree>
    <p:extLst>
      <p:ext uri="{BB962C8B-B14F-4D97-AF65-F5344CB8AC3E}">
        <p14:creationId xmlns:p14="http://schemas.microsoft.com/office/powerpoint/2010/main" val="3704654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dirty="0"/>
              <a:t>COMPROMISOS DE LA COMUNIDAD EDUCATIVA</a:t>
            </a:r>
            <a:endParaRPr lang="es-CO" sz="2800" dirty="0"/>
          </a:p>
        </p:txBody>
      </p:sp>
      <p:sp>
        <p:nvSpPr>
          <p:cNvPr id="3" name="Marcador de contenido 2"/>
          <p:cNvSpPr>
            <a:spLocks noGrp="1"/>
          </p:cNvSpPr>
          <p:nvPr>
            <p:ph idx="1"/>
          </p:nvPr>
        </p:nvSpPr>
        <p:spPr>
          <a:xfrm>
            <a:off x="677334" y="1280161"/>
            <a:ext cx="8596668" cy="4761202"/>
          </a:xfrm>
        </p:spPr>
        <p:txBody>
          <a:bodyPr>
            <a:noAutofit/>
          </a:bodyPr>
          <a:lstStyle/>
          <a:p>
            <a:pPr marL="0" indent="0">
              <a:buNone/>
            </a:pPr>
            <a:r>
              <a:rPr lang="es-ES" sz="2000" dirty="0">
                <a:solidFill>
                  <a:schemeClr val="accent2">
                    <a:lumMod val="50000"/>
                  </a:schemeClr>
                </a:solidFill>
              </a:rPr>
              <a:t>Observar las medidas de cuidado de su salud y reportar al empleador o contratante las alteraciones de su estado de salud, especialmente relacionados con síntomas o signos asociados a enfermedad COVID-19. </a:t>
            </a:r>
          </a:p>
          <a:p>
            <a:pPr marL="0" indent="0">
              <a:buNone/>
            </a:pPr>
            <a:r>
              <a:rPr lang="es-ES" sz="2000" dirty="0">
                <a:solidFill>
                  <a:schemeClr val="accent2">
                    <a:lumMod val="50000"/>
                  </a:schemeClr>
                </a:solidFill>
              </a:rPr>
              <a:t>Reportar al empleador o contratante cualquier situación de riesgo en el lugar de trabajo que pongan en riesgo el cumplimiento de los protocolos de bioseguridad. </a:t>
            </a:r>
          </a:p>
          <a:p>
            <a:pPr marL="0" indent="0">
              <a:buNone/>
            </a:pPr>
            <a:r>
              <a:rPr lang="es-ES" sz="2000" dirty="0">
                <a:solidFill>
                  <a:schemeClr val="accent2">
                    <a:lumMod val="50000"/>
                  </a:schemeClr>
                </a:solidFill>
              </a:rPr>
              <a:t>Cumplir todas las medidas de bioseguridad y comportamiento en el espacio público. </a:t>
            </a:r>
          </a:p>
          <a:p>
            <a:pPr marL="0" indent="0">
              <a:buNone/>
            </a:pPr>
            <a:r>
              <a:rPr lang="es-ES" sz="2000" dirty="0">
                <a:solidFill>
                  <a:schemeClr val="accent2">
                    <a:lumMod val="50000"/>
                  </a:schemeClr>
                </a:solidFill>
              </a:rPr>
              <a:t>Cumplir las medidas de bioseguridad y autocuidado, adoptados en los establecimientos educativos, con el fin de disminuir el riesgo de transmisión del virus, en el desarrollo de todas las actividades. </a:t>
            </a:r>
          </a:p>
          <a:p>
            <a:pPr marL="0" indent="0">
              <a:buNone/>
            </a:pPr>
            <a:r>
              <a:rPr lang="es-ES" sz="2000" dirty="0">
                <a:solidFill>
                  <a:schemeClr val="accent2">
                    <a:lumMod val="50000"/>
                  </a:schemeClr>
                </a:solidFill>
              </a:rPr>
              <a:t>Cumplir con el aislamiento en caso de tener síntomas compatibles con COVID-19, o ser contacto estrecho de un caso sospechoso o confirmado de conformidad con lo dispuesto en las normas expedidas por el Ministerio de Salud y Protección Social. </a:t>
            </a:r>
            <a:endParaRPr lang="es-CO" sz="2000" dirty="0">
              <a:solidFill>
                <a:schemeClr val="accent2">
                  <a:lumMod val="50000"/>
                </a:schemeClr>
              </a:solidFill>
            </a:endParaRPr>
          </a:p>
        </p:txBody>
      </p:sp>
    </p:spTree>
    <p:extLst>
      <p:ext uri="{BB962C8B-B14F-4D97-AF65-F5344CB8AC3E}">
        <p14:creationId xmlns:p14="http://schemas.microsoft.com/office/powerpoint/2010/main" val="389616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dirty="0"/>
              <a:t>DEBERES DEL DIRECTIVO DOCENTE</a:t>
            </a:r>
            <a:endParaRPr lang="es-CO" sz="2800" dirty="0"/>
          </a:p>
        </p:txBody>
      </p:sp>
      <p:sp>
        <p:nvSpPr>
          <p:cNvPr id="3" name="Marcador de contenido 2"/>
          <p:cNvSpPr>
            <a:spLocks noGrp="1"/>
          </p:cNvSpPr>
          <p:nvPr>
            <p:ph idx="1"/>
          </p:nvPr>
        </p:nvSpPr>
        <p:spPr>
          <a:xfrm>
            <a:off x="677334" y="1158240"/>
            <a:ext cx="8596668" cy="5364479"/>
          </a:xfrm>
        </p:spPr>
        <p:txBody>
          <a:bodyPr>
            <a:normAutofit/>
          </a:bodyPr>
          <a:lstStyle/>
          <a:p>
            <a:pPr marL="0" indent="0">
              <a:buNone/>
            </a:pPr>
            <a:r>
              <a:rPr lang="es-ES" dirty="0">
                <a:solidFill>
                  <a:schemeClr val="accent2">
                    <a:lumMod val="50000"/>
                  </a:schemeClr>
                </a:solidFill>
              </a:rPr>
              <a:t>Buscar alternativas para que los adultos mayores y aquellos que tengan comorbilidades preexistentes identificadas como factores de riesgo para COVID-19, puedan ejercer su actividad minimizando los contactos estrechos con otras personas. </a:t>
            </a:r>
          </a:p>
          <a:p>
            <a:pPr marL="0" indent="0">
              <a:buNone/>
            </a:pPr>
            <a:r>
              <a:rPr lang="es-ES" dirty="0">
                <a:solidFill>
                  <a:schemeClr val="accent2">
                    <a:lumMod val="50000"/>
                  </a:schemeClr>
                </a:solidFill>
              </a:rPr>
              <a:t>Aplicar las orientaciones establecidas en el Resolución 392 del 2021 en su artículo 2 que modifica el numeral 4.1 de la Resolución 223 de 2021, con referencia a la vigilancia de la salud y manejo de situaciones de riesgo de contagio. Es importante que, se incluya en el protocolo de bioseguridad los mecanismos necesarios para realizar la verificación y control del estado de salud del personal a cargo, con el fin de prevenir y contener brotes en el ámbito laboral, incluido los trabajadores que realizan trabajo en casa o en trabajo remoto, en este caso específico aplicara para la comunidad educativa. </a:t>
            </a:r>
          </a:p>
          <a:p>
            <a:pPr marL="0" indent="0">
              <a:buNone/>
            </a:pPr>
            <a:r>
              <a:rPr lang="es-ES" dirty="0">
                <a:solidFill>
                  <a:schemeClr val="accent2">
                    <a:lumMod val="50000"/>
                  </a:schemeClr>
                </a:solidFill>
              </a:rPr>
              <a:t>Fomentar el autocuidado de tal manera que las personas se abstengan de asistir a la institución educativa si tiene síntomas agudos de enfermedad como fiebre, tos, diarrea o cualquier otro síntoma de enfermedad aguda, en caso de haber sido contacto de un caso o estar infectado por COVID-19. Así mismo promover el uso de la aplicación </a:t>
            </a:r>
            <a:r>
              <a:rPr lang="es-ES" dirty="0" err="1">
                <a:solidFill>
                  <a:schemeClr val="accent2">
                    <a:lumMod val="50000"/>
                  </a:schemeClr>
                </a:solidFill>
              </a:rPr>
              <a:t>CoronApp</a:t>
            </a:r>
            <a:r>
              <a:rPr lang="es-ES" dirty="0">
                <a:solidFill>
                  <a:schemeClr val="accent2">
                    <a:lumMod val="50000"/>
                  </a:schemeClr>
                </a:solidFill>
              </a:rPr>
              <a:t>. </a:t>
            </a:r>
            <a:endParaRPr lang="es-CO" dirty="0">
              <a:solidFill>
                <a:schemeClr val="accent2">
                  <a:lumMod val="50000"/>
                </a:schemeClr>
              </a:solidFill>
            </a:endParaRPr>
          </a:p>
        </p:txBody>
      </p:sp>
    </p:spTree>
    <p:extLst>
      <p:ext uri="{BB962C8B-B14F-4D97-AF65-F5344CB8AC3E}">
        <p14:creationId xmlns:p14="http://schemas.microsoft.com/office/powerpoint/2010/main" val="3421869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OTRAS CONSIDERACIONES</a:t>
            </a:r>
            <a:endParaRPr lang="es-CO" dirty="0"/>
          </a:p>
        </p:txBody>
      </p:sp>
      <p:sp>
        <p:nvSpPr>
          <p:cNvPr id="3" name="Marcador de contenido 2"/>
          <p:cNvSpPr>
            <a:spLocks noGrp="1"/>
          </p:cNvSpPr>
          <p:nvPr>
            <p:ph idx="1"/>
          </p:nvPr>
        </p:nvSpPr>
        <p:spPr>
          <a:xfrm>
            <a:off x="677334" y="1572768"/>
            <a:ext cx="8596668" cy="4620767"/>
          </a:xfrm>
        </p:spPr>
        <p:txBody>
          <a:bodyPr>
            <a:noAutofit/>
          </a:bodyPr>
          <a:lstStyle/>
          <a:p>
            <a:pPr marL="0" indent="0">
              <a:buNone/>
            </a:pPr>
            <a:r>
              <a:rPr lang="es-ES" sz="2400" dirty="0">
                <a:solidFill>
                  <a:schemeClr val="accent2">
                    <a:lumMod val="50000"/>
                  </a:schemeClr>
                </a:solidFill>
              </a:rPr>
              <a:t>No se requiere la toma y/o el registro de temperatura al ingreso al transporte escolar ni a la institución educativa. </a:t>
            </a:r>
          </a:p>
          <a:p>
            <a:pPr marL="0" indent="0">
              <a:buNone/>
            </a:pPr>
            <a:r>
              <a:rPr lang="es-ES" sz="2400" dirty="0">
                <a:solidFill>
                  <a:schemeClr val="accent2">
                    <a:lumMod val="50000"/>
                  </a:schemeClr>
                </a:solidFill>
              </a:rPr>
              <a:t>Evitar tomar los alimentos en zonas que no se encuentren adaptadas para tal fin y que no permanezcan bien ventiladas. </a:t>
            </a:r>
          </a:p>
          <a:p>
            <a:pPr marL="0" indent="0">
              <a:buNone/>
            </a:pPr>
            <a:r>
              <a:rPr lang="es-ES" sz="2400" dirty="0">
                <a:solidFill>
                  <a:schemeClr val="accent2">
                    <a:lumMod val="50000"/>
                  </a:schemeClr>
                </a:solidFill>
              </a:rPr>
              <a:t>Se recomienda consumir los alimentos en espacios abiertos o al aire libre donde se garantice el distanciamiento físico mínimo de dos metros. </a:t>
            </a:r>
          </a:p>
          <a:p>
            <a:pPr marL="0" indent="0">
              <a:buNone/>
            </a:pPr>
            <a:r>
              <a:rPr lang="es-ES" sz="2400" dirty="0">
                <a:solidFill>
                  <a:schemeClr val="accent2">
                    <a:lumMod val="50000"/>
                  </a:schemeClr>
                </a:solidFill>
              </a:rPr>
              <a:t>Realizar la limpieza y desinfección frecuente del panel de control del horno microondas si se usa.</a:t>
            </a:r>
            <a:endParaRPr lang="es-CO" sz="2400" dirty="0">
              <a:solidFill>
                <a:schemeClr val="accent2">
                  <a:lumMod val="50000"/>
                </a:schemeClr>
              </a:solidFill>
            </a:endParaRPr>
          </a:p>
        </p:txBody>
      </p:sp>
    </p:spTree>
    <p:extLst>
      <p:ext uri="{BB962C8B-B14F-4D97-AF65-F5344CB8AC3E}">
        <p14:creationId xmlns:p14="http://schemas.microsoft.com/office/powerpoint/2010/main" val="1100995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OTRAS CONSIDERACIONES</a:t>
            </a:r>
            <a:endParaRPr lang="es-CO" dirty="0"/>
          </a:p>
        </p:txBody>
      </p:sp>
      <p:sp>
        <p:nvSpPr>
          <p:cNvPr id="3" name="Marcador de contenido 2"/>
          <p:cNvSpPr>
            <a:spLocks noGrp="1"/>
          </p:cNvSpPr>
          <p:nvPr>
            <p:ph idx="1"/>
          </p:nvPr>
        </p:nvSpPr>
        <p:spPr>
          <a:xfrm>
            <a:off x="677334" y="1243584"/>
            <a:ext cx="8596668" cy="5498591"/>
          </a:xfrm>
        </p:spPr>
        <p:txBody>
          <a:bodyPr>
            <a:normAutofit lnSpcReduction="10000"/>
          </a:bodyPr>
          <a:lstStyle/>
          <a:p>
            <a:pPr marL="0" indent="0">
              <a:buNone/>
            </a:pPr>
            <a:r>
              <a:rPr lang="es-ES" sz="2000" dirty="0">
                <a:solidFill>
                  <a:schemeClr val="accent2">
                    <a:lumMod val="50000"/>
                  </a:schemeClr>
                </a:solidFill>
              </a:rPr>
              <a:t>En caso de síntomas sugestivos de COVID-19 de reciente aparición en niñas, niños y adolescentes, jóvenes, adultos y adultos mayores, se debe orientar la valoración por parte del prestador de servicio de salud para definir diagnóstico. En caso de confirmación o sospecha de caso o contacto estrecho con caso confirmado COVID-19, corresponde:</a:t>
            </a:r>
          </a:p>
          <a:p>
            <a:pPr marL="0" indent="0">
              <a:buNone/>
            </a:pPr>
            <a:r>
              <a:rPr lang="es-ES" sz="2000" dirty="0">
                <a:solidFill>
                  <a:schemeClr val="accent2">
                    <a:lumMod val="50000"/>
                  </a:schemeClr>
                </a:solidFill>
              </a:rPr>
              <a:t> i) Comunicarse con la Secretaria de Salud Municipal para los procesos de vigilancia epidemiológica y definir si es necesario aislar la cohorte o burbuja; </a:t>
            </a:r>
          </a:p>
          <a:p>
            <a:pPr marL="0" indent="0">
              <a:buNone/>
            </a:pPr>
            <a:r>
              <a:rPr lang="es-ES" sz="2000" dirty="0">
                <a:solidFill>
                  <a:schemeClr val="accent2">
                    <a:lumMod val="50000"/>
                  </a:schemeClr>
                </a:solidFill>
              </a:rPr>
              <a:t>ii) Identificar rápidamente contactos mediante entrevista y detectar síntomas, entre otros. Si se presentan durante la jornada escolar, deben trasladarse de inmediato a la zona de aislamiento preventivo que se haya definido para tal fin en la institución educativa o servicio de educación inicial, mientras son retirados de esta por los familiares, acudientes o cuidadores autorizados por sus padres o madres. Se recomienda tener presente las definiciones de alto o bajo riesgo de exposición15; </a:t>
            </a:r>
          </a:p>
          <a:p>
            <a:pPr marL="0" indent="0">
              <a:buNone/>
            </a:pPr>
            <a:r>
              <a:rPr lang="es-ES" sz="2000" dirty="0">
                <a:solidFill>
                  <a:schemeClr val="accent2">
                    <a:lumMod val="50000"/>
                  </a:schemeClr>
                </a:solidFill>
              </a:rPr>
              <a:t>iii) Realizar aislamiento y seguimiento de contactos por parte de EAPB, estableciend</a:t>
            </a:r>
            <a:r>
              <a:rPr lang="es-ES" sz="2000" dirty="0"/>
              <a:t>o los canales para que se informe ante la aparición de síntomas.</a:t>
            </a:r>
            <a:endParaRPr lang="es-CO" sz="2000" dirty="0"/>
          </a:p>
        </p:txBody>
      </p:sp>
    </p:spTree>
    <p:extLst>
      <p:ext uri="{BB962C8B-B14F-4D97-AF65-F5344CB8AC3E}">
        <p14:creationId xmlns:p14="http://schemas.microsoft.com/office/powerpoint/2010/main" val="3052254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292608"/>
            <a:ext cx="8596668" cy="633984"/>
          </a:xfrm>
        </p:spPr>
        <p:txBody>
          <a:bodyPr>
            <a:normAutofit fontScale="90000"/>
          </a:bodyPr>
          <a:lstStyle/>
          <a:p>
            <a:r>
              <a:rPr lang="es-ES" dirty="0"/>
              <a:t>OTRAS CONSIDERACIONES</a:t>
            </a:r>
            <a:endParaRPr lang="es-CO" dirty="0"/>
          </a:p>
        </p:txBody>
      </p:sp>
      <p:sp>
        <p:nvSpPr>
          <p:cNvPr id="3" name="Marcador de contenido 2"/>
          <p:cNvSpPr>
            <a:spLocks noGrp="1"/>
          </p:cNvSpPr>
          <p:nvPr>
            <p:ph idx="1"/>
          </p:nvPr>
        </p:nvSpPr>
        <p:spPr>
          <a:xfrm>
            <a:off x="677334" y="926592"/>
            <a:ext cx="8596668" cy="5669280"/>
          </a:xfrm>
        </p:spPr>
        <p:txBody>
          <a:bodyPr>
            <a:normAutofit lnSpcReduction="10000"/>
          </a:bodyPr>
          <a:lstStyle/>
          <a:p>
            <a:pPr marL="0" indent="0">
              <a:buNone/>
            </a:pPr>
            <a:r>
              <a:rPr lang="es-ES" sz="2000" dirty="0">
                <a:solidFill>
                  <a:schemeClr val="accent2">
                    <a:lumMod val="50000"/>
                  </a:schemeClr>
                </a:solidFill>
              </a:rPr>
              <a:t>Durante la prestación del servicio educativo de manera presencial, se deberá ́seguir la estrategia de cohorte o burbuja para servicios de educación inicial y establecimientos educativos, que se refiere a identificar y conformar grupos fijos de niños, niñas y adolescentes que permanezcan juntos a lo largo del día, manteniendo el distanciamiento físico, para permitir los procesos de vigilancia epidemiológica sin que sea necesario el cierre del servicio de educación inicial o del establecimiento educativo, cuando se detecten casos de COVID 19. </a:t>
            </a:r>
          </a:p>
          <a:p>
            <a:pPr marL="0" indent="0">
              <a:buNone/>
            </a:pPr>
            <a:r>
              <a:rPr lang="es-ES" sz="2000" dirty="0">
                <a:solidFill>
                  <a:schemeClr val="accent2">
                    <a:lumMod val="50000"/>
                  </a:schemeClr>
                </a:solidFill>
              </a:rPr>
              <a:t>No es necesario el cierre de la Institución educativa o de educación inicial cuando se presenten caso sospechoso o confirmado de COVID-19 en la comunidad educativa y deben realizarse las orientaciones descritas previamente con referencia a la vigilancia de la salud y manejo de situaciones de riesgo. </a:t>
            </a:r>
          </a:p>
          <a:p>
            <a:pPr marL="0" indent="0">
              <a:buNone/>
            </a:pPr>
            <a:r>
              <a:rPr lang="es-ES" sz="2000" dirty="0">
                <a:solidFill>
                  <a:schemeClr val="accent2">
                    <a:lumMod val="50000"/>
                  </a:schemeClr>
                </a:solidFill>
              </a:rPr>
              <a:t>Cuando se considere el cierre temporal de instituciones educativas, esta decisión debe ser autorizada por el Ministerio de Salud y Protección Social en articulación con el Ministerio del Interior, según lo establecido en el Decreto 206 de 2021; teniendo en cuenta la afectación por COVID</a:t>
            </a:r>
            <a:r>
              <a:rPr lang="es-ES" dirty="0">
                <a:solidFill>
                  <a:schemeClr val="accent2">
                    <a:lumMod val="50000"/>
                  </a:schemeClr>
                </a:solidFill>
              </a:rPr>
              <a:t>-19 (incluyendo la positividad) y la ocupación de camas de UCI del territorio. </a:t>
            </a:r>
            <a:endParaRPr lang="es-CO" dirty="0">
              <a:solidFill>
                <a:schemeClr val="accent2">
                  <a:lumMod val="50000"/>
                </a:schemeClr>
              </a:solidFill>
            </a:endParaRPr>
          </a:p>
        </p:txBody>
      </p:sp>
    </p:spTree>
    <p:extLst>
      <p:ext uri="{BB962C8B-B14F-4D97-AF65-F5344CB8AC3E}">
        <p14:creationId xmlns:p14="http://schemas.microsoft.com/office/powerpoint/2010/main" val="2328861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414528"/>
            <a:ext cx="8596668" cy="707136"/>
          </a:xfrm>
        </p:spPr>
        <p:txBody>
          <a:bodyPr/>
          <a:lstStyle/>
          <a:p>
            <a:r>
              <a:rPr lang="es-ES" dirty="0"/>
              <a:t>OTRAS CONSIDERACIONES</a:t>
            </a:r>
            <a:endParaRPr lang="es-CO" dirty="0"/>
          </a:p>
        </p:txBody>
      </p:sp>
      <p:sp>
        <p:nvSpPr>
          <p:cNvPr id="3" name="Marcador de contenido 2"/>
          <p:cNvSpPr>
            <a:spLocks noGrp="1"/>
          </p:cNvSpPr>
          <p:nvPr>
            <p:ph idx="1"/>
          </p:nvPr>
        </p:nvSpPr>
        <p:spPr>
          <a:xfrm>
            <a:off x="463296" y="1292352"/>
            <a:ext cx="10155936" cy="5230367"/>
          </a:xfrm>
        </p:spPr>
        <p:txBody>
          <a:bodyPr>
            <a:noAutofit/>
          </a:bodyPr>
          <a:lstStyle/>
          <a:p>
            <a:pPr marL="0" indent="0">
              <a:buNone/>
            </a:pPr>
            <a:r>
              <a:rPr lang="es-ES" sz="2400" dirty="0">
                <a:solidFill>
                  <a:schemeClr val="accent2">
                    <a:lumMod val="50000"/>
                  </a:schemeClr>
                </a:solidFill>
              </a:rPr>
              <a:t>Intensificar la estrategia de etiqueta respiratoria, que incluye cubrirse la nariz al toser o estornudar con el antebrazo o con un pañuelo de papel desechable y deshacerse de él inmediatamente tras usarlo. Abstenerse de tocarse la boca, la nariz y los ojos. </a:t>
            </a:r>
          </a:p>
          <a:p>
            <a:pPr marL="0" indent="0">
              <a:buNone/>
            </a:pPr>
            <a:r>
              <a:rPr lang="es-ES" sz="2400" dirty="0">
                <a:solidFill>
                  <a:schemeClr val="accent2">
                    <a:lumMod val="50000"/>
                  </a:schemeClr>
                </a:solidFill>
              </a:rPr>
              <a:t>Con referencia a la decisión de regresar de manera presencial al entorno educativo debe tenerse en cuenta que este es un proceso individualizado e informado y que requiere una concertación al interior de la familia. </a:t>
            </a:r>
          </a:p>
          <a:p>
            <a:pPr marL="0" indent="0">
              <a:buNone/>
            </a:pPr>
            <a:r>
              <a:rPr lang="es-ES" sz="2400" dirty="0">
                <a:solidFill>
                  <a:schemeClr val="accent2">
                    <a:lumMod val="50000"/>
                  </a:schemeClr>
                </a:solidFill>
              </a:rPr>
              <a:t>Cuando existan niños, niñas, adolescentes y jóvenes que presenten una comorbilidad preexistente, se hace necesario que esta condición se encuentre controlada, se deben extremar los cuidados para evitar el contagio de COVID-19 y se recomienda utilizar preferiblemente mascarillas y/o tapabocas quirúrgicos. </a:t>
            </a:r>
            <a:endParaRPr lang="es-CO" sz="2400" dirty="0">
              <a:solidFill>
                <a:schemeClr val="accent2">
                  <a:lumMod val="50000"/>
                </a:schemeClr>
              </a:solidFill>
            </a:endParaRPr>
          </a:p>
        </p:txBody>
      </p:sp>
    </p:spTree>
    <p:extLst>
      <p:ext uri="{BB962C8B-B14F-4D97-AF65-F5344CB8AC3E}">
        <p14:creationId xmlns:p14="http://schemas.microsoft.com/office/powerpoint/2010/main" val="2258704278"/>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207</TotalTime>
  <Words>2333</Words>
  <Application>Microsoft Office PowerPoint</Application>
  <PresentationFormat>Panorámica</PresentationFormat>
  <Paragraphs>94</Paragraphs>
  <Slides>18</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18</vt:i4>
      </vt:variant>
    </vt:vector>
  </HeadingPairs>
  <TitlesOfParts>
    <vt:vector size="26" baseType="lpstr">
      <vt:lpstr>Algerian</vt:lpstr>
      <vt:lpstr>Arial</vt:lpstr>
      <vt:lpstr>Bodoni MT Black</vt:lpstr>
      <vt:lpstr>Broadway</vt:lpstr>
      <vt:lpstr>Castellar</vt:lpstr>
      <vt:lpstr>Trebuchet MS</vt:lpstr>
      <vt:lpstr>Wingdings 3</vt:lpstr>
      <vt:lpstr>Faceta</vt:lpstr>
      <vt:lpstr>INSTITUCIÓN EDUCATIVA LA SALLE DE CAMPOAMOR</vt:lpstr>
      <vt:lpstr>NORMATIVIDAD </vt:lpstr>
      <vt:lpstr>COMPROMISOS DE LA COMUNIDAD EDUCATIVA</vt:lpstr>
      <vt:lpstr>COMPROMISOS DE LA COMUNIDAD EDUCATIVA</vt:lpstr>
      <vt:lpstr>DEBERES DEL DIRECTIVO DOCENTE</vt:lpstr>
      <vt:lpstr>OTRAS CONSIDERACIONES</vt:lpstr>
      <vt:lpstr>OTRAS CONSIDERACIONES</vt:lpstr>
      <vt:lpstr>OTRAS CONSIDERACIONES</vt:lpstr>
      <vt:lpstr>OTRAS CONSIDERACIONES</vt:lpstr>
      <vt:lpstr>OTRAS CONSIDERACIONES</vt:lpstr>
      <vt:lpstr>MEDIDAS GENERALES DE BIOSEGURIDAD </vt:lpstr>
      <vt:lpstr>LAVADO DE MANOS</vt:lpstr>
      <vt:lpstr>DISTANCIAMIENTO FÍSICO</vt:lpstr>
      <vt:lpstr>USO DE TAPABOCAS</vt:lpstr>
      <vt:lpstr>ADECUADA VENTILACIÓN</vt:lpstr>
      <vt:lpstr>NORMAS BIOSANITARIAS ESTABLECIDAS PARA EL SECTOR EDUCATIVO</vt:lpstr>
      <vt:lpstr>NORMAS BIOSANITARIAS ESTABLECIDAS PARA EL SECTOR EDUCATIVO</vt:lpstr>
      <vt:lpstr>ACATAR LAS ORIENTACIONES DADAS GARANTIZARÁ EL BIENESTAR DE TODA LA COMUNIDAD EDUCATIVA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Carlos Fernández</cp:lastModifiedBy>
  <cp:revision>38</cp:revision>
  <dcterms:created xsi:type="dcterms:W3CDTF">2021-07-12T17:44:20Z</dcterms:created>
  <dcterms:modified xsi:type="dcterms:W3CDTF">2021-08-01T23:01:10Z</dcterms:modified>
</cp:coreProperties>
</file>